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21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B362F-3481-48B7-B0E4-0D61782CC0A2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39297-2F63-4F25-99A1-04A4277EE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50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435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200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134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828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165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436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199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763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085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4851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32257600 w 120000"/>
              <a:gd name="T3" fmla="*/ 0 h 120000"/>
              <a:gd name="T4" fmla="*/ 2322576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123907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2069EA4-62B8-4AAF-B3E4-3084503E03F1}" type="slidenum">
              <a:rPr lang="en-US" sz="1200">
                <a:solidFill>
                  <a:prstClr val="black"/>
                </a:solidFill>
                <a:latin typeface="Calibri" panose="020F0502020204030204"/>
                <a:cs typeface="+mn-cs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n-US" sz="120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582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453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295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0539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028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944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894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464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528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69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26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98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49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76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78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94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03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46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FEF3-2FC1-4A93-B521-21A3969EF63D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23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53" y="0"/>
            <a:ext cx="12405353" cy="697074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553">
            <a:off x="6482139" y="4420592"/>
            <a:ext cx="4736372" cy="304654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47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1947">
            <a:off x="-735626" y="4927599"/>
            <a:ext cx="583267" cy="40957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2174">
            <a:off x="12209272" y="3046890"/>
            <a:ext cx="466376" cy="4366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701" y="991464"/>
            <a:ext cx="1487438" cy="13932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69" y="731606"/>
            <a:ext cx="1997731" cy="6239144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8384355" y="2087411"/>
            <a:ext cx="1377300" cy="1168595"/>
            <a:chOff x="8384355" y="2087411"/>
            <a:chExt cx="1377300" cy="1168595"/>
          </a:xfrm>
        </p:grpSpPr>
        <p:sp>
          <p:nvSpPr>
            <p:cNvPr id="18" name="圆角矩形 17"/>
            <p:cNvSpPr/>
            <p:nvPr/>
          </p:nvSpPr>
          <p:spPr>
            <a:xfrm rot="897728">
              <a:off x="8395962" y="208741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 rot="854957">
              <a:off x="8384355" y="2210042"/>
              <a:ext cx="137730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rgbClr val="FF69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6A1</a:t>
              </a:r>
              <a:endParaRPr lang="zh-CN" altLang="en-US" sz="5400" dirty="0">
                <a:solidFill>
                  <a:srgbClr val="FF690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031373" y="1678431"/>
            <a:ext cx="1389885" cy="1168595"/>
            <a:chOff x="3031373" y="1678431"/>
            <a:chExt cx="1389885" cy="1168595"/>
          </a:xfrm>
        </p:grpSpPr>
        <p:sp>
          <p:nvSpPr>
            <p:cNvPr id="15" name="圆角矩形 14"/>
            <p:cNvSpPr/>
            <p:nvPr/>
          </p:nvSpPr>
          <p:spPr>
            <a:xfrm rot="20821610">
              <a:off x="3067172" y="167843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 rot="20810242">
              <a:off x="3031373" y="1792429"/>
              <a:ext cx="138050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000" dirty="0" err="1">
                  <a:solidFill>
                    <a:srgbClr val="099F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Tập</a:t>
              </a:r>
              <a:endParaRPr lang="zh-CN" altLang="en-US" sz="6000" dirty="0">
                <a:solidFill>
                  <a:srgbClr val="099F0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763782" y="2031260"/>
            <a:ext cx="1354086" cy="1168595"/>
            <a:chOff x="4763782" y="2031260"/>
            <a:chExt cx="1354086" cy="1168595"/>
          </a:xfrm>
        </p:grpSpPr>
        <p:sp>
          <p:nvSpPr>
            <p:cNvPr id="16" name="圆角矩形 15"/>
            <p:cNvSpPr/>
            <p:nvPr/>
          </p:nvSpPr>
          <p:spPr>
            <a:xfrm rot="897728">
              <a:off x="4763782" y="2031260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987423">
              <a:off x="4839379" y="2111167"/>
              <a:ext cx="112402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000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thể</a:t>
              </a:r>
              <a:endParaRPr lang="zh-CN" altLang="en-US" sz="6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545751" y="1967332"/>
            <a:ext cx="1354086" cy="1168595"/>
            <a:chOff x="6545751" y="1967332"/>
            <a:chExt cx="1354086" cy="1168595"/>
          </a:xfrm>
        </p:grpSpPr>
        <p:sp>
          <p:nvSpPr>
            <p:cNvPr id="17" name="圆角矩形 16"/>
            <p:cNvSpPr/>
            <p:nvPr/>
          </p:nvSpPr>
          <p:spPr>
            <a:xfrm rot="20821610">
              <a:off x="6545751" y="1967332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 rot="20892565">
              <a:off x="6631121" y="2083588"/>
              <a:ext cx="118974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000" dirty="0" err="1">
                  <a:solidFill>
                    <a:srgbClr val="FF4F66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lớp</a:t>
              </a:r>
              <a:endParaRPr lang="zh-CN" altLang="en-US" sz="6000" dirty="0">
                <a:solidFill>
                  <a:srgbClr val="FF4F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 rot="18455707">
            <a:off x="2709943" y="1804998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 rot="20118966">
            <a:off x="4635925" y="1816637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 rot="1119809">
            <a:off x="7357675" y="1852964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 rot="20691888">
            <a:off x="9084817" y="2014730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431140" y="3298845"/>
            <a:ext cx="711636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Nhiệt</a:t>
            </a:r>
            <a:r>
              <a:rPr lang="en-US" altLang="zh-CN" sz="4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liệt</a:t>
            </a:r>
            <a:r>
              <a:rPr lang="en-US" altLang="zh-CN" sz="4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chào</a:t>
            </a:r>
            <a:r>
              <a:rPr lang="en-US" altLang="zh-CN" sz="4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mừng</a:t>
            </a:r>
            <a:r>
              <a:rPr lang="en-US" altLang="zh-CN" sz="4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zh-CN" sz="4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quý</a:t>
            </a:r>
            <a:r>
              <a:rPr lang="en-US" altLang="zh-CN" sz="4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thầy</a:t>
            </a:r>
            <a:r>
              <a:rPr lang="en-US" altLang="zh-CN" sz="4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cô</a:t>
            </a:r>
            <a:r>
              <a:rPr lang="en-US" altLang="zh-CN" sz="4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về</a:t>
            </a:r>
            <a:r>
              <a:rPr lang="en-US" altLang="zh-CN" sz="4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dự</a:t>
            </a:r>
            <a:r>
              <a:rPr lang="en-US" altLang="zh-CN" sz="4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giờ</a:t>
            </a:r>
            <a:endParaRPr lang="zh-CN" altLang="en-US" sz="4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52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3.7037E-7 L -1.875E-6 0.00023 L 0.00834 -0.00556 C 0.01042 -0.00694 0.01459 -0.00926 0.01459 -0.00903 C 0.02474 -0.0088 0.03477 -0.00926 0.04479 -0.00741 C 0.04597 -0.00741 0.04675 -0.00486 0.04792 -0.0037 C 0.0487 -0.00301 0.04987 -0.00255 0.05104 -0.00185 C 0.05313 0.00995 0.05013 -0.00139 0.05521 0.00556 C 0.05729 0.00856 0.05977 0.01227 0.06133 0.01667 C 0.06511 0.02685 0.06133 0.01806 0.06667 0.02593 C 0.06771 0.02755 0.06862 0.02963 0.06979 0.03148 C 0.0711 0.03333 0.07253 0.03518 0.07396 0.03704 C 0.07487 0.03819 0.07604 0.03912 0.07696 0.04074 C 0.07813 0.04236 0.07904 0.04444 0.08021 0.0463 C 0.08203 0.04884 0.08529 0.05208 0.0875 0.0537 C 0.08998 0.05556 0.09206 0.05602 0.09479 0.05741 C 0.09584 0.05787 0.09675 0.05856 0.09792 0.05926 L 0.15104 0.05741 C 0.15326 0.05718 0.15807 0.0544 0.16042 0.0537 C 0.16237 0.05278 0.16459 0.05255 0.16667 0.05185 C 0.16875 0.05069 0.17071 0.04907 0.17292 0.04815 L 0.17696 0.0463 C 0.17813 0.04444 0.17891 0.04213 0.18021 0.04074 C 0.18112 0.03958 0.18229 0.03958 0.18334 0.03889 C 0.19037 0.03241 0.1819 0.03704 0.19063 0.03333 C 0.21849 0.03657 0.1987 0.03194 0.20938 0.03704 C 0.21211 0.03819 0.21771 0.04074 0.21771 0.04097 C 0.23151 0.05718 0.21094 0.03333 0.22396 0.0463 C 0.23334 0.05556 0.22722 0.05023 0.23334 0.05926 C 0.23425 0.06065 0.23542 0.06134 0.23646 0.06296 C 0.23737 0.06458 0.23828 0.0669 0.23946 0.06852 C 0.24141 0.07106 0.24375 0.07338 0.24571 0.07593 L 0.24883 0.07963 C 0.25 0.08079 0.25078 0.08264 0.25209 0.08333 C 0.25482 0.08449 0.25755 0.08634 0.26029 0.08704 C 0.27774 0.09074 0.26589 0.08843 0.29584 0.09259 C 0.29922 0.0919 0.30274 0.09167 0.30625 0.09074 C 0.30729 0.09028 0.30847 0.08981 0.30938 0.08889 C 0.31094 0.08681 0.31211 0.0838 0.31354 0.08148 C 0.31498 0.07315 0.3138 0.07639 0.31875 0.07037 C 0.32071 0.06759 0.325 0.06296 0.325 0.06319 C 0.34779 0.06366 0.36485 0.04421 0.37696 0.07037 C 0.37774 0.07199 0.37852 0.07384 0.37917 0.07593 C 0.38177 0.08542 0.37813 0.07778 0.38229 0.08518 " pathEditMode="relative" rAng="0" ptsTypes="AAAAAAAAAAAAAAAAAAAAAAAAAAAAAAAAAAAAAAAAAAAA">
                                          <p:cBhvr>
                                            <p:cTn id="15" dur="3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115" y="4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1.11111E-6 L -4.16667E-6 0.00023 C -0.00286 0.00417 -0.00729 0.01273 -0.01145 0.01481 C -0.01393 0.01597 -0.0164 0.01597 -0.01875 0.01667 C -0.01979 0.01782 -0.02083 0.01944 -0.02187 0.02037 C -0.02474 0.02245 -0.03255 0.02361 -0.03437 0.02407 C -0.03541 0.02454 -0.03645 0.02523 -0.0375 0.02592 C -0.05612 0.03518 -0.07005 0.02662 -0.09375 0.02592 C -0.10169 0.02106 -0.09192 0.02755 -0.1 0.02037 C -0.10104 0.01944 -0.10221 0.01921 -0.10312 0.01852 C -0.1108 0.0125 -0.1039 0.0162 -0.11145 0.01296 C -0.1207 0.00185 -0.10599 0.01875 -0.12083 0.00555 C -0.12369 0.00301 -0.12669 0.00116 -0.12916 -0.00185 C -0.1302 -0.00324 -0.13125 -0.00463 -0.13229 -0.00556 C -0.13398 -0.00718 -0.13815 -0.00857 -0.13958 -0.00926 C -0.15013 -0.01458 -0.13385 -0.00718 -0.14687 -0.01296 C -0.15286 -0.0125 -0.15885 -0.01273 -0.16458 -0.01111 C -0.16679 -0.01065 -0.1694 -0.0037 -0.17083 -0.00185 C -0.17187 -0.00093 -0.17291 -0.0007 -0.17395 1.11111E-6 C -0.175 0.00185 -0.17604 0.00393 -0.17708 0.00555 C -0.17916 0.0081 -0.18333 0.01296 -0.18333 0.01319 C -0.18619 0.0206 -0.18567 0.02037 -0.19166 0.02592 L -0.19583 0.02963 " pathEditMode="relative" rAng="0" ptsTypes="AAAAAAAAAAAAAAAAAAAAAAA">
                                          <p:cBhvr>
                                            <p:cTn id="17" dur="2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792" y="85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4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4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6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400" tmFilter="0,0; .5, 1; 1, 1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3" dur="1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5" grpId="0" animBg="1"/>
          <p:bldP spid="26" grpId="0" animBg="1"/>
          <p:bldP spid="27" grpId="0" animBg="1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4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3.7037E-7 L -1.875E-6 0.00023 L 0.00834 -0.00556 C 0.01042 -0.00694 0.01459 -0.00926 0.01459 -0.00903 C 0.02474 -0.0088 0.03477 -0.00926 0.04479 -0.00741 C 0.04597 -0.00741 0.04675 -0.00486 0.04792 -0.0037 C 0.0487 -0.00301 0.04987 -0.00255 0.05104 -0.00185 C 0.05313 0.00995 0.05013 -0.00139 0.05521 0.00556 C 0.05729 0.00856 0.05977 0.01227 0.06133 0.01667 C 0.06511 0.02685 0.06133 0.01806 0.06667 0.02593 C 0.06771 0.02755 0.06862 0.02963 0.06979 0.03148 C 0.0711 0.03333 0.07253 0.03518 0.07396 0.03704 C 0.07487 0.03819 0.07604 0.03912 0.07696 0.04074 C 0.07813 0.04236 0.07904 0.04444 0.08021 0.0463 C 0.08203 0.04884 0.08529 0.05208 0.0875 0.0537 C 0.08998 0.05556 0.09206 0.05602 0.09479 0.05741 C 0.09584 0.05787 0.09675 0.05856 0.09792 0.05926 L 0.15104 0.05741 C 0.15326 0.05718 0.15807 0.0544 0.16042 0.0537 C 0.16237 0.05278 0.16459 0.05255 0.16667 0.05185 C 0.16875 0.05069 0.17071 0.04907 0.17292 0.04815 L 0.17696 0.0463 C 0.17813 0.04444 0.17891 0.04213 0.18021 0.04074 C 0.18112 0.03958 0.18229 0.03958 0.18334 0.03889 C 0.19037 0.03241 0.1819 0.03704 0.19063 0.03333 C 0.21849 0.03657 0.1987 0.03194 0.20938 0.03704 C 0.21211 0.03819 0.21771 0.04074 0.21771 0.04097 C 0.23151 0.05718 0.21094 0.03333 0.22396 0.0463 C 0.23334 0.05556 0.22722 0.05023 0.23334 0.05926 C 0.23425 0.06065 0.23542 0.06134 0.23646 0.06296 C 0.23737 0.06458 0.23828 0.0669 0.23946 0.06852 C 0.24141 0.07106 0.24375 0.07338 0.24571 0.07593 L 0.24883 0.07963 C 0.25 0.08079 0.25078 0.08264 0.25209 0.08333 C 0.25482 0.08449 0.25755 0.08634 0.26029 0.08704 C 0.27774 0.09074 0.26589 0.08843 0.29584 0.09259 C 0.29922 0.0919 0.30274 0.09167 0.30625 0.09074 C 0.30729 0.09028 0.30847 0.08981 0.30938 0.08889 C 0.31094 0.08681 0.31211 0.0838 0.31354 0.08148 C 0.31498 0.07315 0.3138 0.07639 0.31875 0.07037 C 0.32071 0.06759 0.325 0.06296 0.325 0.06319 C 0.34779 0.06366 0.36485 0.04421 0.37696 0.07037 C 0.37774 0.07199 0.37852 0.07384 0.37917 0.07593 C 0.38177 0.08542 0.37813 0.07778 0.38229 0.08518 " pathEditMode="relative" rAng="0" ptsTypes="AAAAAAAAAAAAAAAAAAAAAAAAAAAAAAAAAAAAAAAAAAAA">
                                          <p:cBhvr>
                                            <p:cTn id="17" dur="3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115" y="4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1.11111E-6 L -4.16667E-6 0.00023 C -0.00286 0.00417 -0.00729 0.01273 -0.01145 0.01481 C -0.01393 0.01597 -0.0164 0.01597 -0.01875 0.01667 C -0.01979 0.01782 -0.02083 0.01944 -0.02187 0.02037 C -0.02474 0.02245 -0.03255 0.02361 -0.03437 0.02407 C -0.03541 0.02454 -0.03645 0.02523 -0.0375 0.02592 C -0.05612 0.03518 -0.07005 0.02662 -0.09375 0.02592 C -0.10169 0.02106 -0.09192 0.02755 -0.1 0.02037 C -0.10104 0.01944 -0.10221 0.01921 -0.10312 0.01852 C -0.1108 0.0125 -0.1039 0.0162 -0.11145 0.01296 C -0.1207 0.00185 -0.10599 0.01875 -0.12083 0.00555 C -0.12369 0.00301 -0.12669 0.00116 -0.12916 -0.00185 C -0.1302 -0.00324 -0.13125 -0.00463 -0.13229 -0.00556 C -0.13398 -0.00718 -0.13815 -0.00857 -0.13958 -0.00926 C -0.15013 -0.01458 -0.13385 -0.00718 -0.14687 -0.01296 C -0.15286 -0.0125 -0.15885 -0.01273 -0.16458 -0.01111 C -0.16679 -0.01065 -0.1694 -0.0037 -0.17083 -0.00185 C -0.17187 -0.00093 -0.17291 -0.0007 -0.17395 1.11111E-6 C -0.175 0.00185 -0.17604 0.00393 -0.17708 0.00555 C -0.17916 0.0081 -0.18333 0.01296 -0.18333 0.01319 C -0.18619 0.0206 -0.18567 0.02037 -0.19166 0.02592 L -0.19583 0.02963 " pathEditMode="relative" rAng="0" ptsTypes="AAAAAAAAAAAAAAAAAAAAAAA">
                                          <p:cBhvr>
                                            <p:cTn id="19" dur="2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792" y="85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48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6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400" tmFilter="0,0; .5, 1; 1, 1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5" dur="1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100">
                    <p:cTn id="76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0"/>
                    </p:tgtEl>
                  </p:cMediaNode>
                </p:audio>
              </p:childTnLst>
            </p:cTn>
          </p:par>
        </p:tnLst>
        <p:bldLst>
          <p:bldP spid="24" grpId="0" animBg="1"/>
          <p:bldP spid="25" grpId="0" animBg="1"/>
          <p:bldP spid="26" grpId="0" animBg="1"/>
          <p:bldP spid="27" grpId="0" animBg="1"/>
          <p:bldP spid="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254" y="120204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375608" y="1295553"/>
            <a:ext cx="175240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Hoạt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2:</a:t>
            </a:r>
          </a:p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Khám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phá</a:t>
            </a:r>
            <a:endParaRPr lang="zh-CN" altLang="en-US" sz="2000" b="1" dirty="0">
              <a:solidFill>
                <a:srgbClr val="2C3A37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684" y="2271497"/>
            <a:ext cx="2469476" cy="3624038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3541130" y="1248082"/>
            <a:ext cx="947935" cy="1035239"/>
            <a:chOff x="3619997" y="2561289"/>
            <a:chExt cx="1010329" cy="1103378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997" y="2561289"/>
              <a:ext cx="1010329" cy="989595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3850086" y="2680561"/>
              <a:ext cx="577820" cy="984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2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4891666" y="1202337"/>
            <a:ext cx="612956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6DD00"/>
                </a:solidFill>
              </a:rPr>
              <a:t>Tìm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hiểu</a:t>
            </a:r>
            <a:r>
              <a:rPr lang="en-US" sz="3200" b="1" dirty="0">
                <a:solidFill>
                  <a:srgbClr val="F6DD00"/>
                </a:solidFill>
              </a:rPr>
              <a:t> ý </a:t>
            </a:r>
            <a:r>
              <a:rPr lang="en-US" sz="3200" b="1" dirty="0" err="1">
                <a:solidFill>
                  <a:srgbClr val="F6DD00"/>
                </a:solidFill>
              </a:rPr>
              <a:t>nghĩa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của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F6DD00"/>
                </a:solidFill>
              </a:rPr>
              <a:t>và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thực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hiện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endParaRPr lang="zh-CN" altLang="en-US" sz="3200" b="1" dirty="0">
              <a:solidFill>
                <a:srgbClr val="F6DD00"/>
              </a:solidFill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434" y="3730255"/>
            <a:ext cx="2489913" cy="267497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2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2581248" y="804746"/>
            <a:ext cx="6381297" cy="936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Thảo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luận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nhóm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đôi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9DD00"/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latin typeface="#9Slide07 Marbelia Regular" panose="02000500000000000000" pitchFamily="2" charset="0"/>
              <a:ea typeface="Verdana" panose="020B0604030504040204" pitchFamily="34" charset="0"/>
            </a:endParaRP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858608" y="217385"/>
            <a:ext cx="1195521" cy="11747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5770" y="3243920"/>
            <a:ext cx="2098419" cy="3634353"/>
          </a:xfrm>
          <a:prstGeom prst="rect">
            <a:avLst/>
          </a:prstGeom>
        </p:spPr>
      </p:pic>
      <p:grpSp>
        <p:nvGrpSpPr>
          <p:cNvPr id="16" name="组合 11"/>
          <p:cNvGrpSpPr/>
          <p:nvPr/>
        </p:nvGrpSpPr>
        <p:grpSpPr>
          <a:xfrm>
            <a:off x="1115883" y="1401631"/>
            <a:ext cx="9345473" cy="3050482"/>
            <a:chOff x="5261" y="3406"/>
            <a:chExt cx="8762" cy="4034"/>
          </a:xfrm>
        </p:grpSpPr>
        <p:grpSp>
          <p:nvGrpSpPr>
            <p:cNvPr id="17" name="组合 8"/>
            <p:cNvGrpSpPr/>
            <p:nvPr/>
          </p:nvGrpSpPr>
          <p:grpSpPr>
            <a:xfrm>
              <a:off x="5261" y="3406"/>
              <a:ext cx="8762" cy="4035"/>
              <a:chOff x="5219" y="2121"/>
              <a:chExt cx="8762" cy="4035"/>
            </a:xfrm>
          </p:grpSpPr>
          <p:cxnSp>
            <p:nvCxnSpPr>
              <p:cNvPr id="19" name="直接连接符 1"/>
              <p:cNvCxnSpPr/>
              <p:nvPr/>
            </p:nvCxnSpPr>
            <p:spPr>
              <a:xfrm>
                <a:off x="5219" y="6131"/>
                <a:ext cx="8762" cy="10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"/>
              <p:cNvCxnSpPr/>
              <p:nvPr/>
            </p:nvCxnSpPr>
            <p:spPr>
              <a:xfrm>
                <a:off x="5219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5"/>
              <p:cNvCxnSpPr/>
              <p:nvPr/>
            </p:nvCxnSpPr>
            <p:spPr>
              <a:xfrm>
                <a:off x="13966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6"/>
              <p:cNvCxnSpPr/>
              <p:nvPr/>
            </p:nvCxnSpPr>
            <p:spPr>
              <a:xfrm>
                <a:off x="5219" y="2124"/>
                <a:ext cx="1336" cy="12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直接连接符 10"/>
            <p:cNvCxnSpPr/>
            <p:nvPr/>
          </p:nvCxnSpPr>
          <p:spPr>
            <a:xfrm>
              <a:off x="12672" y="3421"/>
              <a:ext cx="1336" cy="12"/>
            </a:xfrm>
            <a:prstGeom prst="line">
              <a:avLst/>
            </a:prstGeom>
            <a:ln w="22225">
              <a:solidFill>
                <a:srgbClr val="336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图片 17" descr="花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7254" y="3400851"/>
            <a:ext cx="1229995" cy="1103630"/>
          </a:xfrm>
          <a:prstGeom prst="rect">
            <a:avLst/>
          </a:prstGeom>
        </p:spPr>
      </p:pic>
      <p:pic>
        <p:nvPicPr>
          <p:cNvPr id="25" name="图片 23" descr="花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94195" y="3563116"/>
            <a:ext cx="887095" cy="889754"/>
          </a:xfrm>
          <a:prstGeom prst="rect">
            <a:avLst/>
          </a:prstGeom>
        </p:spPr>
      </p:pic>
      <p:sp>
        <p:nvSpPr>
          <p:cNvPr id="26" name="文本框 21"/>
          <p:cNvSpPr txBox="1"/>
          <p:nvPr/>
        </p:nvSpPr>
        <p:spPr>
          <a:xfrm>
            <a:off x="2398824" y="1660732"/>
            <a:ext cx="7648370" cy="288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1E2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>
                <a:solidFill>
                  <a:srgbClr val="C1E2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1E2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b="1" dirty="0">
                <a:solidFill>
                  <a:srgbClr val="C1E2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 </a:t>
            </a:r>
            <a:r>
              <a:rPr lang="en-US" sz="2800" b="1" dirty="0" err="1">
                <a:solidFill>
                  <a:srgbClr val="C1E2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800" b="1" dirty="0">
              <a:solidFill>
                <a:srgbClr val="C1E2F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Theo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30000"/>
              </a:lnSpc>
            </a:pPr>
            <a:endParaRPr lang="en-US" altLang="zh-CN" sz="3200" b="1" dirty="0">
              <a:solidFill>
                <a:srgbClr val="E1B60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39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3206083" y="305272"/>
            <a:ext cx="5792533" cy="65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Thảo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luận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nhóm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đôi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9DD00"/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latin typeface="#9Slide07 Marbelia Regular" panose="02000500000000000000" pitchFamily="2" charset="0"/>
              <a:ea typeface="Verdana" panose="020B0604030504040204" pitchFamily="34" charset="0"/>
            </a:endParaRP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858608" y="217385"/>
            <a:ext cx="1195521" cy="11747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5770" y="3243920"/>
            <a:ext cx="2098419" cy="3634353"/>
          </a:xfrm>
          <a:prstGeom prst="rect">
            <a:avLst/>
          </a:prstGeom>
        </p:spPr>
      </p:pic>
      <p:grpSp>
        <p:nvGrpSpPr>
          <p:cNvPr id="16" name="组合 11"/>
          <p:cNvGrpSpPr/>
          <p:nvPr/>
        </p:nvGrpSpPr>
        <p:grpSpPr>
          <a:xfrm>
            <a:off x="1115883" y="1401629"/>
            <a:ext cx="9345473" cy="4534406"/>
            <a:chOff x="5261" y="3406"/>
            <a:chExt cx="8762" cy="4035"/>
          </a:xfrm>
        </p:grpSpPr>
        <p:grpSp>
          <p:nvGrpSpPr>
            <p:cNvPr id="17" name="组合 8"/>
            <p:cNvGrpSpPr/>
            <p:nvPr/>
          </p:nvGrpSpPr>
          <p:grpSpPr>
            <a:xfrm>
              <a:off x="5261" y="3406"/>
              <a:ext cx="8762" cy="4035"/>
              <a:chOff x="5219" y="2121"/>
              <a:chExt cx="8762" cy="4035"/>
            </a:xfrm>
          </p:grpSpPr>
          <p:cxnSp>
            <p:nvCxnSpPr>
              <p:cNvPr id="19" name="直接连接符 1"/>
              <p:cNvCxnSpPr/>
              <p:nvPr/>
            </p:nvCxnSpPr>
            <p:spPr>
              <a:xfrm>
                <a:off x="5219" y="6131"/>
                <a:ext cx="8762" cy="10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"/>
              <p:cNvCxnSpPr/>
              <p:nvPr/>
            </p:nvCxnSpPr>
            <p:spPr>
              <a:xfrm>
                <a:off x="5219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5"/>
              <p:cNvCxnSpPr/>
              <p:nvPr/>
            </p:nvCxnSpPr>
            <p:spPr>
              <a:xfrm>
                <a:off x="13966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6"/>
              <p:cNvCxnSpPr/>
              <p:nvPr/>
            </p:nvCxnSpPr>
            <p:spPr>
              <a:xfrm>
                <a:off x="5219" y="2124"/>
                <a:ext cx="1336" cy="12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直接连接符 10"/>
            <p:cNvCxnSpPr/>
            <p:nvPr/>
          </p:nvCxnSpPr>
          <p:spPr>
            <a:xfrm>
              <a:off x="12672" y="3421"/>
              <a:ext cx="1336" cy="12"/>
            </a:xfrm>
            <a:prstGeom prst="line">
              <a:avLst/>
            </a:prstGeom>
            <a:ln w="22225">
              <a:solidFill>
                <a:srgbClr val="336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1"/>
          <p:cNvSpPr txBox="1"/>
          <p:nvPr/>
        </p:nvSpPr>
        <p:spPr>
          <a:xfrm>
            <a:off x="1200695" y="1028601"/>
            <a:ext cx="9403320" cy="574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đẳng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đẳng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ngừng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Do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triệt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30000"/>
              </a:lnSpc>
            </a:pP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42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254" y="120204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375608" y="1295553"/>
            <a:ext cx="175240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Hoạt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3:</a:t>
            </a:r>
          </a:p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Luyện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tập</a:t>
            </a:r>
            <a:endParaRPr lang="zh-CN" altLang="en-US" sz="2000" b="1" dirty="0">
              <a:solidFill>
                <a:srgbClr val="2C3A37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684" y="2271497"/>
            <a:ext cx="2469476" cy="3624038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3541130" y="1248082"/>
            <a:ext cx="947935" cy="1035236"/>
            <a:chOff x="3619997" y="2561289"/>
            <a:chExt cx="1010329" cy="1103375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997" y="2561289"/>
              <a:ext cx="1010329" cy="989595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3850086" y="2680561"/>
              <a:ext cx="473600" cy="984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2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4891666" y="1202337"/>
            <a:ext cx="5989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6DD00"/>
                </a:solidFill>
              </a:rPr>
              <a:t>Kể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về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bốn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nhóm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của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endParaRPr lang="en-US" sz="3200" b="1" dirty="0">
              <a:solidFill>
                <a:srgbClr val="F6DD00"/>
              </a:solidFill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434" y="3730255"/>
            <a:ext cx="2489913" cy="267497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9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3514707" y="724532"/>
            <a:ext cx="5229153" cy="936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HOẠT ĐỘNG CÁ NHÂN</a:t>
            </a: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858608" y="217385"/>
            <a:ext cx="1195521" cy="11747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5770" y="3243920"/>
            <a:ext cx="2098419" cy="3634353"/>
          </a:xfrm>
          <a:prstGeom prst="rect">
            <a:avLst/>
          </a:prstGeom>
        </p:spPr>
      </p:pic>
      <p:grpSp>
        <p:nvGrpSpPr>
          <p:cNvPr id="16" name="组合 11"/>
          <p:cNvGrpSpPr/>
          <p:nvPr/>
        </p:nvGrpSpPr>
        <p:grpSpPr>
          <a:xfrm>
            <a:off x="1115883" y="1401630"/>
            <a:ext cx="9345473" cy="4721695"/>
            <a:chOff x="5261" y="3406"/>
            <a:chExt cx="8762" cy="4034"/>
          </a:xfrm>
        </p:grpSpPr>
        <p:grpSp>
          <p:nvGrpSpPr>
            <p:cNvPr id="17" name="组合 8"/>
            <p:cNvGrpSpPr/>
            <p:nvPr/>
          </p:nvGrpSpPr>
          <p:grpSpPr>
            <a:xfrm>
              <a:off x="5261" y="3406"/>
              <a:ext cx="8762" cy="4035"/>
              <a:chOff x="5219" y="2121"/>
              <a:chExt cx="8762" cy="4035"/>
            </a:xfrm>
          </p:grpSpPr>
          <p:cxnSp>
            <p:nvCxnSpPr>
              <p:cNvPr id="19" name="直接连接符 1"/>
              <p:cNvCxnSpPr/>
              <p:nvPr/>
            </p:nvCxnSpPr>
            <p:spPr>
              <a:xfrm>
                <a:off x="5219" y="6131"/>
                <a:ext cx="8762" cy="10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"/>
              <p:cNvCxnSpPr/>
              <p:nvPr/>
            </p:nvCxnSpPr>
            <p:spPr>
              <a:xfrm>
                <a:off x="5219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5"/>
              <p:cNvCxnSpPr/>
              <p:nvPr/>
            </p:nvCxnSpPr>
            <p:spPr>
              <a:xfrm>
                <a:off x="13966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6"/>
              <p:cNvCxnSpPr/>
              <p:nvPr/>
            </p:nvCxnSpPr>
            <p:spPr>
              <a:xfrm>
                <a:off x="5219" y="2124"/>
                <a:ext cx="1336" cy="12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直接连接符 10"/>
            <p:cNvCxnSpPr/>
            <p:nvPr/>
          </p:nvCxnSpPr>
          <p:spPr>
            <a:xfrm>
              <a:off x="12672" y="3421"/>
              <a:ext cx="1336" cy="12"/>
            </a:xfrm>
            <a:prstGeom prst="line">
              <a:avLst/>
            </a:prstGeom>
            <a:ln w="22225">
              <a:solidFill>
                <a:srgbClr val="336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1"/>
          <p:cNvSpPr txBox="1"/>
          <p:nvPr/>
        </p:nvSpPr>
        <p:spPr>
          <a:xfrm>
            <a:off x="1673817" y="1660732"/>
            <a:ext cx="8713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6DD00"/>
                </a:solidFill>
              </a:rPr>
              <a:t>Thời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gian</a:t>
            </a:r>
            <a:r>
              <a:rPr lang="en-US" sz="3200" b="1" dirty="0">
                <a:solidFill>
                  <a:srgbClr val="F6DD00"/>
                </a:solidFill>
              </a:rPr>
              <a:t>: 2 </a:t>
            </a:r>
            <a:r>
              <a:rPr lang="en-US" sz="3200" b="1" dirty="0" err="1">
                <a:solidFill>
                  <a:srgbClr val="F6DD00"/>
                </a:solidFill>
              </a:rPr>
              <a:t>phút</a:t>
            </a:r>
            <a:endParaRPr lang="en-US" sz="3200" b="1" dirty="0">
              <a:solidFill>
                <a:srgbClr val="F6DD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91152" y="2116638"/>
          <a:ext cx="9170203" cy="2304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1641">
                  <a:extLst>
                    <a:ext uri="{9D8B030D-6E8A-4147-A177-3AD203B41FA5}">
                      <a16:colId xmlns:a16="http://schemas.microsoft.com/office/drawing/2014/main" val="1593620524"/>
                    </a:ext>
                  </a:extLst>
                </a:gridCol>
                <a:gridCol w="2292854">
                  <a:extLst>
                    <a:ext uri="{9D8B030D-6E8A-4147-A177-3AD203B41FA5}">
                      <a16:colId xmlns:a16="http://schemas.microsoft.com/office/drawing/2014/main" val="3066325180"/>
                    </a:ext>
                  </a:extLst>
                </a:gridCol>
                <a:gridCol w="2292854">
                  <a:extLst>
                    <a:ext uri="{9D8B030D-6E8A-4147-A177-3AD203B41FA5}">
                      <a16:colId xmlns:a16="http://schemas.microsoft.com/office/drawing/2014/main" val="657235875"/>
                    </a:ext>
                  </a:extLst>
                </a:gridCol>
                <a:gridCol w="2292854">
                  <a:extLst>
                    <a:ext uri="{9D8B030D-6E8A-4147-A177-3AD203B41FA5}">
                      <a16:colId xmlns:a16="http://schemas.microsoft.com/office/drawing/2014/main" val="1901152246"/>
                    </a:ext>
                  </a:extLst>
                </a:gridCol>
              </a:tblGrid>
              <a:tr h="1199999"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sống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còn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bảo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vệ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phát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triển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0336346"/>
                  </a:ext>
                </a:extLst>
              </a:tr>
              <a:tr h="1024484">
                <a:tc>
                  <a:txBody>
                    <a:bodyPr/>
                    <a:lstStyle/>
                    <a:p>
                      <a:pPr indent="19685" algn="just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tc>
                  <a:txBody>
                    <a:bodyPr/>
                    <a:lstStyle/>
                    <a:p>
                      <a:pPr indent="19685" algn="just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tc>
                  <a:txBody>
                    <a:bodyPr/>
                    <a:lstStyle/>
                    <a:p>
                      <a:pPr indent="19685" algn="just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tc>
                  <a:txBody>
                    <a:bodyPr/>
                    <a:lstStyle/>
                    <a:p>
                      <a:pPr indent="19685" algn="just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212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439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53" y="-92476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3514707" y="724532"/>
            <a:ext cx="5229153" cy="936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HOẠT ĐỘNG CÁ NHÂN</a:t>
            </a: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858608" y="217385"/>
            <a:ext cx="1195521" cy="11747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5770" y="3243920"/>
            <a:ext cx="2098419" cy="3634353"/>
          </a:xfrm>
          <a:prstGeom prst="rect">
            <a:avLst/>
          </a:prstGeom>
        </p:spPr>
      </p:pic>
      <p:grpSp>
        <p:nvGrpSpPr>
          <p:cNvPr id="16" name="组合 11"/>
          <p:cNvGrpSpPr/>
          <p:nvPr/>
        </p:nvGrpSpPr>
        <p:grpSpPr>
          <a:xfrm>
            <a:off x="1115883" y="1401630"/>
            <a:ext cx="9345473" cy="4721695"/>
            <a:chOff x="5261" y="3406"/>
            <a:chExt cx="8762" cy="4034"/>
          </a:xfrm>
        </p:grpSpPr>
        <p:grpSp>
          <p:nvGrpSpPr>
            <p:cNvPr id="17" name="组合 8"/>
            <p:cNvGrpSpPr/>
            <p:nvPr/>
          </p:nvGrpSpPr>
          <p:grpSpPr>
            <a:xfrm>
              <a:off x="5261" y="3406"/>
              <a:ext cx="8762" cy="4035"/>
              <a:chOff x="5219" y="2121"/>
              <a:chExt cx="8762" cy="4035"/>
            </a:xfrm>
          </p:grpSpPr>
          <p:cxnSp>
            <p:nvCxnSpPr>
              <p:cNvPr id="19" name="直接连接符 1"/>
              <p:cNvCxnSpPr/>
              <p:nvPr/>
            </p:nvCxnSpPr>
            <p:spPr>
              <a:xfrm>
                <a:off x="5219" y="6131"/>
                <a:ext cx="8762" cy="10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"/>
              <p:cNvCxnSpPr/>
              <p:nvPr/>
            </p:nvCxnSpPr>
            <p:spPr>
              <a:xfrm>
                <a:off x="5219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5"/>
              <p:cNvCxnSpPr/>
              <p:nvPr/>
            </p:nvCxnSpPr>
            <p:spPr>
              <a:xfrm>
                <a:off x="13966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6"/>
              <p:cNvCxnSpPr/>
              <p:nvPr/>
            </p:nvCxnSpPr>
            <p:spPr>
              <a:xfrm>
                <a:off x="5219" y="2124"/>
                <a:ext cx="1336" cy="12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直接连接符 10"/>
            <p:cNvCxnSpPr/>
            <p:nvPr/>
          </p:nvCxnSpPr>
          <p:spPr>
            <a:xfrm>
              <a:off x="12672" y="3421"/>
              <a:ext cx="1336" cy="12"/>
            </a:xfrm>
            <a:prstGeom prst="line">
              <a:avLst/>
            </a:prstGeom>
            <a:ln w="22225">
              <a:solidFill>
                <a:srgbClr val="336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1"/>
          <p:cNvSpPr txBox="1"/>
          <p:nvPr/>
        </p:nvSpPr>
        <p:spPr>
          <a:xfrm>
            <a:off x="1673817" y="1660732"/>
            <a:ext cx="8713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6DD00"/>
                </a:solidFill>
              </a:rPr>
              <a:t>Thời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gian</a:t>
            </a:r>
            <a:r>
              <a:rPr lang="en-US" sz="3200" b="1" dirty="0">
                <a:solidFill>
                  <a:srgbClr val="F6DD00"/>
                </a:solidFill>
              </a:rPr>
              <a:t>: 2 </a:t>
            </a:r>
            <a:r>
              <a:rPr lang="en-US" sz="3200" b="1" dirty="0" err="1">
                <a:solidFill>
                  <a:srgbClr val="F6DD00"/>
                </a:solidFill>
              </a:rPr>
              <a:t>phút</a:t>
            </a:r>
            <a:endParaRPr lang="en-US" sz="3200" b="1" dirty="0">
              <a:solidFill>
                <a:srgbClr val="F6DD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91152" y="2736573"/>
          <a:ext cx="9170203" cy="2304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1641">
                  <a:extLst>
                    <a:ext uri="{9D8B030D-6E8A-4147-A177-3AD203B41FA5}">
                      <a16:colId xmlns:a16="http://schemas.microsoft.com/office/drawing/2014/main" val="1593620524"/>
                    </a:ext>
                  </a:extLst>
                </a:gridCol>
                <a:gridCol w="2292854">
                  <a:extLst>
                    <a:ext uri="{9D8B030D-6E8A-4147-A177-3AD203B41FA5}">
                      <a16:colId xmlns:a16="http://schemas.microsoft.com/office/drawing/2014/main" val="3066325180"/>
                    </a:ext>
                  </a:extLst>
                </a:gridCol>
                <a:gridCol w="2292854">
                  <a:extLst>
                    <a:ext uri="{9D8B030D-6E8A-4147-A177-3AD203B41FA5}">
                      <a16:colId xmlns:a16="http://schemas.microsoft.com/office/drawing/2014/main" val="657235875"/>
                    </a:ext>
                  </a:extLst>
                </a:gridCol>
                <a:gridCol w="2292854">
                  <a:extLst>
                    <a:ext uri="{9D8B030D-6E8A-4147-A177-3AD203B41FA5}">
                      <a16:colId xmlns:a16="http://schemas.microsoft.com/office/drawing/2014/main" val="1901152246"/>
                    </a:ext>
                  </a:extLst>
                </a:gridCol>
              </a:tblGrid>
              <a:tr h="1199999"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sống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còn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bảo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vệ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phát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triển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0336346"/>
                  </a:ext>
                </a:extLst>
              </a:tr>
              <a:tr h="1024484"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b, g, h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e, l</a:t>
                      </a: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a, c, </a:t>
                      </a:r>
                      <a:r>
                        <a:rPr lang="en-US" sz="36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endParaRPr lang="en-US" sz="36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d, k.</a:t>
                      </a: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212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11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254" y="120204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375608" y="1295553"/>
            <a:ext cx="175240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Hoạt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3:</a:t>
            </a:r>
          </a:p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Luyện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tập</a:t>
            </a:r>
            <a:endParaRPr lang="zh-CN" altLang="en-US" sz="2000" b="1" dirty="0">
              <a:solidFill>
                <a:srgbClr val="2C3A37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272" y="2376564"/>
            <a:ext cx="2469476" cy="3624038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3541130" y="1248082"/>
            <a:ext cx="947935" cy="1035236"/>
            <a:chOff x="3619997" y="2561289"/>
            <a:chExt cx="1010329" cy="1103375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997" y="2561289"/>
              <a:ext cx="1010329" cy="989595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3850086" y="2680561"/>
              <a:ext cx="473600" cy="984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3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4428292" y="1202337"/>
            <a:ext cx="64224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6DD00"/>
                </a:solidFill>
              </a:rPr>
              <a:t>Kể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về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một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tấm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gương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thực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hiện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tốt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của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và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rút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ra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bài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học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cho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bản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thân</a:t>
            </a:r>
            <a:endParaRPr lang="en-US" sz="3200" b="1" dirty="0">
              <a:solidFill>
                <a:srgbClr val="F6DD00"/>
              </a:solidFill>
            </a:endParaRPr>
          </a:p>
          <a:p>
            <a:pPr algn="just"/>
            <a:endParaRPr lang="en-US" sz="3200" b="1" dirty="0">
              <a:solidFill>
                <a:srgbClr val="F6DD00"/>
              </a:solidFill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434" y="3730255"/>
            <a:ext cx="2489913" cy="267497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2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3514707" y="724532"/>
            <a:ext cx="5229153" cy="936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HOẠT ĐỘNG CÁ NHÂN</a:t>
            </a: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858608" y="217385"/>
            <a:ext cx="1195521" cy="11747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5770" y="3243920"/>
            <a:ext cx="2098419" cy="3634353"/>
          </a:xfrm>
          <a:prstGeom prst="rect">
            <a:avLst/>
          </a:prstGeom>
        </p:spPr>
      </p:pic>
      <p:grpSp>
        <p:nvGrpSpPr>
          <p:cNvPr id="16" name="组合 11"/>
          <p:cNvGrpSpPr/>
          <p:nvPr/>
        </p:nvGrpSpPr>
        <p:grpSpPr>
          <a:xfrm>
            <a:off x="1115883" y="1401630"/>
            <a:ext cx="9345473" cy="4721695"/>
            <a:chOff x="5261" y="3406"/>
            <a:chExt cx="8762" cy="4034"/>
          </a:xfrm>
        </p:grpSpPr>
        <p:grpSp>
          <p:nvGrpSpPr>
            <p:cNvPr id="17" name="组合 8"/>
            <p:cNvGrpSpPr/>
            <p:nvPr/>
          </p:nvGrpSpPr>
          <p:grpSpPr>
            <a:xfrm>
              <a:off x="5261" y="3406"/>
              <a:ext cx="8762" cy="4035"/>
              <a:chOff x="5219" y="2121"/>
              <a:chExt cx="8762" cy="4035"/>
            </a:xfrm>
          </p:grpSpPr>
          <p:cxnSp>
            <p:nvCxnSpPr>
              <p:cNvPr id="19" name="直接连接符 1"/>
              <p:cNvCxnSpPr/>
              <p:nvPr/>
            </p:nvCxnSpPr>
            <p:spPr>
              <a:xfrm>
                <a:off x="5219" y="6131"/>
                <a:ext cx="8762" cy="10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"/>
              <p:cNvCxnSpPr/>
              <p:nvPr/>
            </p:nvCxnSpPr>
            <p:spPr>
              <a:xfrm>
                <a:off x="5219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5"/>
              <p:cNvCxnSpPr/>
              <p:nvPr/>
            </p:nvCxnSpPr>
            <p:spPr>
              <a:xfrm>
                <a:off x="13966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6"/>
              <p:cNvCxnSpPr/>
              <p:nvPr/>
            </p:nvCxnSpPr>
            <p:spPr>
              <a:xfrm>
                <a:off x="5219" y="2124"/>
                <a:ext cx="1336" cy="12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直接连接符 10"/>
            <p:cNvCxnSpPr/>
            <p:nvPr/>
          </p:nvCxnSpPr>
          <p:spPr>
            <a:xfrm>
              <a:off x="12672" y="3421"/>
              <a:ext cx="1336" cy="12"/>
            </a:xfrm>
            <a:prstGeom prst="line">
              <a:avLst/>
            </a:prstGeom>
            <a:ln w="22225">
              <a:solidFill>
                <a:srgbClr val="336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1"/>
          <p:cNvSpPr txBox="1"/>
          <p:nvPr/>
        </p:nvSpPr>
        <p:spPr>
          <a:xfrm>
            <a:off x="1374383" y="1660732"/>
            <a:ext cx="90131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en-US" sz="2800" b="1" dirty="0">
              <a:solidFill>
                <a:srgbClr val="E1B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60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254" y="120204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375608" y="1295553"/>
            <a:ext cx="175240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Hoạt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3:</a:t>
            </a:r>
          </a:p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Luyện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tập</a:t>
            </a:r>
            <a:endParaRPr lang="zh-CN" altLang="en-US" sz="2000" b="1" dirty="0">
              <a:solidFill>
                <a:srgbClr val="2C3A37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840" y="2176564"/>
            <a:ext cx="2469476" cy="3624038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3541130" y="1248082"/>
            <a:ext cx="947935" cy="1035236"/>
            <a:chOff x="3619997" y="2561289"/>
            <a:chExt cx="1010329" cy="1103375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997" y="2561289"/>
              <a:ext cx="1010329" cy="989595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3850086" y="2680561"/>
              <a:ext cx="473600" cy="984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4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4" name="文本框 21"/>
          <p:cNvSpPr txBox="1"/>
          <p:nvPr/>
        </p:nvSpPr>
        <p:spPr>
          <a:xfrm>
            <a:off x="4012444" y="1378554"/>
            <a:ext cx="6743379" cy="417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200" b="1" dirty="0">
                <a:solidFill>
                  <a:srgbClr val="F6DD00"/>
                </a:solidFill>
              </a:rPr>
              <a:t>XỬ LÝ TÌNH HUỐNG</a:t>
            </a:r>
          </a:p>
          <a:p>
            <a:pPr algn="just"/>
            <a:r>
              <a:rPr lang="en-US" sz="3200" b="1" dirty="0" err="1">
                <a:solidFill>
                  <a:srgbClr val="F6DD00"/>
                </a:solidFill>
              </a:rPr>
              <a:t>Đọc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tình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huống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trong</a:t>
            </a:r>
            <a:r>
              <a:rPr lang="en-US" sz="3200" b="1" dirty="0">
                <a:solidFill>
                  <a:srgbClr val="F6DD00"/>
                </a:solidFill>
              </a:rPr>
              <a:t> SGK, </a:t>
            </a:r>
            <a:r>
              <a:rPr lang="en-US" sz="3200" b="1" dirty="0" err="1">
                <a:solidFill>
                  <a:srgbClr val="F6DD00"/>
                </a:solidFill>
              </a:rPr>
              <a:t>suy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nghĩ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độc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lập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và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thực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hiện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các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yêu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cầu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sau</a:t>
            </a:r>
            <a:r>
              <a:rPr lang="en-US" sz="3200" b="1" dirty="0">
                <a:solidFill>
                  <a:srgbClr val="F6DD00"/>
                </a:solidFill>
              </a:rPr>
              <a:t>:</a:t>
            </a:r>
          </a:p>
          <a:p>
            <a:pPr algn="just"/>
            <a:r>
              <a:rPr lang="en-US" sz="3200" b="1" dirty="0">
                <a:solidFill>
                  <a:srgbClr val="F6DD00"/>
                </a:solidFill>
              </a:rPr>
              <a:t>- </a:t>
            </a:r>
            <a:r>
              <a:rPr lang="en-US" sz="3200" b="1" dirty="0" err="1">
                <a:solidFill>
                  <a:srgbClr val="F6DD00"/>
                </a:solidFill>
              </a:rPr>
              <a:t>Trả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lời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câu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hỏi</a:t>
            </a:r>
            <a:r>
              <a:rPr lang="en-US" sz="3200" b="1" dirty="0">
                <a:solidFill>
                  <a:srgbClr val="F6DD00"/>
                </a:solidFill>
              </a:rPr>
              <a:t>: </a:t>
            </a:r>
            <a:r>
              <a:rPr lang="en-US" sz="3200" b="1" dirty="0" err="1">
                <a:solidFill>
                  <a:srgbClr val="F6DD00"/>
                </a:solidFill>
              </a:rPr>
              <a:t>Quân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hiểu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về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trong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tình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huống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này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đúng</a:t>
            </a:r>
            <a:r>
              <a:rPr lang="en-US" sz="3200" b="1" dirty="0">
                <a:solidFill>
                  <a:srgbClr val="F6DD00"/>
                </a:solidFill>
              </a:rPr>
              <a:t> hay </a:t>
            </a:r>
            <a:r>
              <a:rPr lang="en-US" sz="3200" b="1" dirty="0" err="1">
                <a:solidFill>
                  <a:srgbClr val="F6DD00"/>
                </a:solidFill>
              </a:rPr>
              <a:t>sai</a:t>
            </a:r>
            <a:r>
              <a:rPr lang="en-US" sz="3200" b="1" dirty="0">
                <a:solidFill>
                  <a:srgbClr val="F6DD00"/>
                </a:solidFill>
              </a:rPr>
              <a:t>? </a:t>
            </a:r>
            <a:r>
              <a:rPr lang="en-US" sz="3200" b="1" dirty="0" err="1">
                <a:solidFill>
                  <a:srgbClr val="F6DD00"/>
                </a:solidFill>
              </a:rPr>
              <a:t>Vì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sao</a:t>
            </a:r>
            <a:r>
              <a:rPr lang="en-US" sz="3200" b="1" dirty="0">
                <a:solidFill>
                  <a:srgbClr val="F6DD00"/>
                </a:solidFill>
              </a:rPr>
              <a:t>?</a:t>
            </a:r>
          </a:p>
          <a:p>
            <a:pPr algn="just"/>
            <a:r>
              <a:rPr lang="en-US" sz="3200" b="1" dirty="0">
                <a:solidFill>
                  <a:srgbClr val="F6DD00"/>
                </a:solidFill>
              </a:rPr>
              <a:t>- </a:t>
            </a:r>
            <a:r>
              <a:rPr lang="en-US" sz="3200" b="1" dirty="0" err="1">
                <a:solidFill>
                  <a:srgbClr val="F6DD00"/>
                </a:solidFill>
              </a:rPr>
              <a:t>Đưa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ra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cách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xử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lí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tích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cực</a:t>
            </a:r>
            <a:r>
              <a:rPr lang="en-US" sz="3200" b="1" dirty="0">
                <a:solidFill>
                  <a:srgbClr val="F6DD00"/>
                </a:solidFill>
              </a:rPr>
              <a:t>, </a:t>
            </a:r>
            <a:r>
              <a:rPr lang="en-US" sz="3200" b="1" dirty="0" err="1">
                <a:solidFill>
                  <a:srgbClr val="F6DD00"/>
                </a:solidFill>
              </a:rPr>
              <a:t>phù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hợp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cho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Quân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khi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bị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bố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mẹ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mắng</a:t>
            </a:r>
            <a:endParaRPr lang="en-US" altLang="zh-CN" sz="3200" b="1" dirty="0">
              <a:solidFill>
                <a:srgbClr val="F6DD00"/>
              </a:solidFill>
            </a:endParaRPr>
          </a:p>
        </p:txBody>
      </p:sp>
      <p:pic>
        <p:nvPicPr>
          <p:cNvPr id="15" name="图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522" y="4965059"/>
            <a:ext cx="2332707" cy="11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8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254" y="120204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375608" y="1295553"/>
            <a:ext cx="175240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Hoạt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4:</a:t>
            </a:r>
          </a:p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Vận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dụng</a:t>
            </a:r>
            <a:endParaRPr lang="zh-CN" altLang="en-US" sz="2000" b="1" dirty="0">
              <a:solidFill>
                <a:srgbClr val="2C3A37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184" y="3526735"/>
            <a:ext cx="1608310" cy="2360248"/>
          </a:xfrm>
          <a:prstGeom prst="rect">
            <a:avLst/>
          </a:prstGeom>
        </p:spPr>
      </p:pic>
      <p:sp>
        <p:nvSpPr>
          <p:cNvPr id="52" name="矩形 51"/>
          <p:cNvSpPr/>
          <p:nvPr/>
        </p:nvSpPr>
        <p:spPr>
          <a:xfrm>
            <a:off x="3789727" y="1217462"/>
            <a:ext cx="63616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6DD00"/>
                </a:solidFill>
              </a:rPr>
              <a:t>Em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hãy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viết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thư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tư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vấn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cho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một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bạn</a:t>
            </a:r>
            <a:r>
              <a:rPr lang="en-US" sz="3200" b="1" dirty="0">
                <a:solidFill>
                  <a:srgbClr val="F6DD00"/>
                </a:solidFill>
              </a:rPr>
              <a:t> hay </a:t>
            </a:r>
            <a:r>
              <a:rPr lang="en-US" sz="3200" b="1" dirty="0" err="1">
                <a:solidFill>
                  <a:srgbClr val="F6DD00"/>
                </a:solidFill>
              </a:rPr>
              <a:t>bị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bố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đánh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và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doạ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cho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nghỉ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học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để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giúp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bạn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được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hưởng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các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cơ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bản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của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r>
              <a:rPr lang="en-US" sz="3200" b="1" dirty="0">
                <a:solidFill>
                  <a:srgbClr val="F6DD00"/>
                </a:solidFill>
              </a:rPr>
              <a:t>. </a:t>
            </a:r>
          </a:p>
          <a:p>
            <a:pPr algn="just"/>
            <a:endParaRPr lang="en-US" sz="3200" b="1" dirty="0">
              <a:solidFill>
                <a:srgbClr val="F6DD00"/>
              </a:solidFill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96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441905" y="1327758"/>
            <a:ext cx="1752403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Hoạt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1:</a:t>
            </a:r>
          </a:p>
          <a:p>
            <a:pPr algn="ctr"/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Khởi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  <a:p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003853" y="862465"/>
            <a:ext cx="6614967" cy="946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E80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HOẠT ĐỘNG CÁ NHÂN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0108" y="1782305"/>
            <a:ext cx="745468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Lắng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nghe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hát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Quyền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trẻ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em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Trịnh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Vĩnh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) </a:t>
            </a:r>
          </a:p>
          <a:p>
            <a:pPr marL="571500" indent="-571500">
              <a:buFontTx/>
              <a:buChar char="-"/>
            </a:pP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Liệt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kê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quyền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trẻ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em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được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nhắc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tới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hát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vào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phiếu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tập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nhân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giấy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nhớ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)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1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phút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 </a:t>
            </a:r>
          </a:p>
          <a:p>
            <a:pPr marL="571500" indent="-571500">
              <a:buFontTx/>
              <a:buChar char="-"/>
            </a:pP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Hết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thời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gian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1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phút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gv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sẽ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thu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phiếu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xác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 smtClean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suất</a:t>
            </a:r>
            <a:r>
              <a:rPr lang="en-US" sz="3200" dirty="0" smtClean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mời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hs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trình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bày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lớp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nhận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xét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</a:p>
        </p:txBody>
      </p:sp>
      <p:pic>
        <p:nvPicPr>
          <p:cNvPr id="17" name="Picture 2" descr="Start your Startup! - WritersRevival Start your startu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925" y="4934528"/>
            <a:ext cx="1565328" cy="102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QuyenTreEm-AnhMy-255237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314020" y="55609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8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TextBox 5"/>
          <p:cNvSpPr txBox="1">
            <a:spLocks noChangeArrowheads="1"/>
          </p:cNvSpPr>
          <p:nvPr/>
        </p:nvSpPr>
        <p:spPr bwMode="auto">
          <a:xfrm>
            <a:off x="1349997" y="-18241"/>
            <a:ext cx="46342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DỰ ÁN</a:t>
            </a:r>
            <a:endParaRPr lang="en-US" altLang="en-US" sz="4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884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4" y="167890"/>
            <a:ext cx="3652837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 txBox="1">
            <a:spLocks/>
          </p:cNvSpPr>
          <p:nvPr/>
        </p:nvSpPr>
        <p:spPr bwMode="auto">
          <a:xfrm>
            <a:off x="5638800" y="3839257"/>
            <a:ext cx="39036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10" name="Rectangle 19"/>
          <p:cNvSpPr/>
          <p:nvPr/>
        </p:nvSpPr>
        <p:spPr>
          <a:xfrm rot="21420000">
            <a:off x="2335267" y="543647"/>
            <a:ext cx="1147763" cy="998538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Title 7"/>
          <p:cNvSpPr txBox="1">
            <a:spLocks/>
          </p:cNvSpPr>
          <p:nvPr/>
        </p:nvSpPr>
        <p:spPr bwMode="auto">
          <a:xfrm>
            <a:off x="3413796" y="1560001"/>
            <a:ext cx="8691966" cy="383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en-US" b="1" u="sng" dirty="0"/>
              <a:t>* </a:t>
            </a:r>
            <a:r>
              <a:rPr lang="en-US" b="1" u="sng" dirty="0" err="1"/>
              <a:t>Hướng</a:t>
            </a:r>
            <a:r>
              <a:rPr lang="en-US" b="1" u="sng" dirty="0"/>
              <a:t> </a:t>
            </a:r>
            <a:r>
              <a:rPr lang="en-US" b="1" u="sng" dirty="0" err="1"/>
              <a:t>dẫn</a:t>
            </a:r>
            <a:r>
              <a:rPr lang="en-US" b="1" dirty="0"/>
              <a:t>: </a:t>
            </a:r>
            <a:r>
              <a:rPr lang="en-US" b="1" dirty="0" err="1"/>
              <a:t>Bức</a:t>
            </a:r>
            <a:r>
              <a:rPr lang="en-US" b="1" dirty="0"/>
              <a:t> </a:t>
            </a:r>
            <a:r>
              <a:rPr lang="en-US" b="1" dirty="0" err="1"/>
              <a:t>thư</a:t>
            </a:r>
            <a:r>
              <a:rPr lang="en-US" b="1" dirty="0"/>
              <a:t> </a:t>
            </a:r>
            <a:r>
              <a:rPr lang="en-US" b="1" dirty="0" err="1"/>
              <a:t>nên</a:t>
            </a:r>
            <a:r>
              <a:rPr lang="en-US" b="1" dirty="0"/>
              <a:t> </a:t>
            </a:r>
            <a:r>
              <a:rPr lang="en-US" b="1" dirty="0" err="1"/>
              <a:t>tập</a:t>
            </a:r>
            <a:r>
              <a:rPr lang="en-US" b="1" dirty="0"/>
              <a:t> </a:t>
            </a:r>
            <a:r>
              <a:rPr lang="en-US" b="1" dirty="0" err="1"/>
              <a:t>trung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nội</a:t>
            </a:r>
            <a:r>
              <a:rPr lang="en-US" b="1" dirty="0"/>
              <a:t> dung: </a:t>
            </a:r>
          </a:p>
          <a:p>
            <a:pPr marL="0" indent="0">
              <a:buNone/>
            </a:pPr>
            <a:r>
              <a:rPr lang="en-US" b="1" dirty="0"/>
              <a:t>- </a:t>
            </a:r>
            <a:r>
              <a:rPr lang="en-US" b="1" dirty="0" err="1"/>
              <a:t>Đồng</a:t>
            </a:r>
            <a:r>
              <a:rPr lang="en-US" b="1" dirty="0"/>
              <a:t> </a:t>
            </a:r>
            <a:r>
              <a:rPr lang="en-US" b="1" dirty="0" err="1"/>
              <a:t>cảm</a:t>
            </a:r>
            <a:r>
              <a:rPr lang="en-US" b="1" dirty="0"/>
              <a:t>, chia </a:t>
            </a:r>
            <a:r>
              <a:rPr lang="en-US" b="1" dirty="0" err="1"/>
              <a:t>sẻ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động</a:t>
            </a:r>
            <a:r>
              <a:rPr lang="en-US" b="1" dirty="0"/>
              <a:t> </a:t>
            </a:r>
            <a:r>
              <a:rPr lang="en-US" b="1" dirty="0" err="1"/>
              <a:t>viên</a:t>
            </a:r>
            <a:r>
              <a:rPr lang="en-US" b="1" dirty="0"/>
              <a:t> </a:t>
            </a:r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quyền</a:t>
            </a:r>
            <a:r>
              <a:rPr lang="en-US" b="1" dirty="0"/>
              <a:t> </a:t>
            </a:r>
            <a:r>
              <a:rPr lang="en-US" b="1" dirty="0" err="1"/>
              <a:t>trẻ</a:t>
            </a:r>
            <a:r>
              <a:rPr lang="en-US" b="1" dirty="0"/>
              <a:t> </a:t>
            </a:r>
            <a:r>
              <a:rPr lang="en-US" b="1" dirty="0" err="1"/>
              <a:t>em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bạn</a:t>
            </a:r>
            <a:r>
              <a:rPr lang="en-US" b="1" dirty="0"/>
              <a:t> </a:t>
            </a:r>
            <a:r>
              <a:rPr lang="en-US" b="1" dirty="0" err="1"/>
              <a:t>bị</a:t>
            </a:r>
            <a:r>
              <a:rPr lang="en-US" b="1" dirty="0"/>
              <a:t> </a:t>
            </a:r>
            <a:r>
              <a:rPr lang="en-US" b="1" dirty="0" err="1"/>
              <a:t>xâm</a:t>
            </a:r>
            <a:r>
              <a:rPr lang="en-US" b="1" dirty="0"/>
              <a:t> </a:t>
            </a:r>
            <a:r>
              <a:rPr lang="en-US" b="1" dirty="0" err="1"/>
              <a:t>phạm</a:t>
            </a:r>
            <a:r>
              <a:rPr lang="en-US" b="1" dirty="0"/>
              <a:t>.</a:t>
            </a:r>
          </a:p>
          <a:p>
            <a:pPr marL="0" indent="0">
              <a:buNone/>
            </a:pPr>
            <a:r>
              <a:rPr lang="en-US" b="1" dirty="0"/>
              <a:t>- </a:t>
            </a:r>
            <a:r>
              <a:rPr lang="en-US" b="1" dirty="0" err="1"/>
              <a:t>Khuyên</a:t>
            </a:r>
            <a:r>
              <a:rPr lang="en-US" b="1" dirty="0"/>
              <a:t> </a:t>
            </a:r>
            <a:r>
              <a:rPr lang="en-US" b="1" dirty="0" err="1"/>
              <a:t>bạn</a:t>
            </a:r>
            <a:r>
              <a:rPr lang="en-US" b="1" dirty="0"/>
              <a:t> </a:t>
            </a:r>
            <a:r>
              <a:rPr lang="en-US" b="1" dirty="0" err="1"/>
              <a:t>nên</a:t>
            </a:r>
            <a:r>
              <a:rPr lang="en-US" b="1" dirty="0"/>
              <a:t> </a:t>
            </a:r>
            <a:r>
              <a:rPr lang="en-US" b="1" dirty="0" err="1"/>
              <a:t>đấu</a:t>
            </a:r>
            <a:r>
              <a:rPr lang="en-US" b="1" dirty="0"/>
              <a:t> </a:t>
            </a:r>
            <a:r>
              <a:rPr lang="en-US" b="1" dirty="0" err="1"/>
              <a:t>tranh</a:t>
            </a:r>
            <a:r>
              <a:rPr lang="en-US" b="1" dirty="0"/>
              <a:t>, </a:t>
            </a:r>
            <a:r>
              <a:rPr lang="en-US" b="1" dirty="0" err="1"/>
              <a:t>nhờ</a:t>
            </a:r>
            <a:r>
              <a:rPr lang="en-US" b="1" dirty="0"/>
              <a:t> </a:t>
            </a:r>
            <a:r>
              <a:rPr lang="en-US" b="1" dirty="0" err="1"/>
              <a:t>sự</a:t>
            </a:r>
            <a:r>
              <a:rPr lang="en-US" b="1" dirty="0"/>
              <a:t> can </a:t>
            </a:r>
            <a:r>
              <a:rPr lang="en-US" b="1" dirty="0" err="1"/>
              <a:t>thiệp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cơ</a:t>
            </a:r>
            <a:r>
              <a:rPr lang="en-US" b="1" dirty="0"/>
              <a:t> </a:t>
            </a:r>
            <a:r>
              <a:rPr lang="en-US" b="1" dirty="0" err="1"/>
              <a:t>quan</a:t>
            </a:r>
            <a:r>
              <a:rPr lang="en-US" b="1" dirty="0"/>
              <a:t>, </a:t>
            </a:r>
            <a:r>
              <a:rPr lang="en-US" b="1" dirty="0" err="1"/>
              <a:t>tổ</a:t>
            </a:r>
            <a:r>
              <a:rPr lang="en-US" b="1" dirty="0"/>
              <a:t> </a:t>
            </a:r>
            <a:r>
              <a:rPr lang="en-US" b="1" dirty="0" err="1"/>
              <a:t>chức</a:t>
            </a:r>
            <a:r>
              <a:rPr lang="en-US" b="1" dirty="0"/>
              <a:t>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thẩm</a:t>
            </a:r>
            <a:r>
              <a:rPr lang="en-US" b="1" dirty="0"/>
              <a:t> </a:t>
            </a:r>
            <a:r>
              <a:rPr lang="en-US" b="1" dirty="0" err="1"/>
              <a:t>quyền</a:t>
            </a:r>
            <a:r>
              <a:rPr lang="en-US" b="1" dirty="0"/>
              <a:t> </a:t>
            </a:r>
            <a:r>
              <a:rPr lang="en-US" b="1" dirty="0" err="1"/>
              <a:t>giúp</a:t>
            </a:r>
            <a:r>
              <a:rPr lang="en-US" b="1" dirty="0"/>
              <a:t> </a:t>
            </a:r>
            <a:r>
              <a:rPr lang="en-US" b="1" dirty="0" err="1"/>
              <a:t>đỡ</a:t>
            </a:r>
            <a:r>
              <a:rPr lang="en-US" b="1" dirty="0"/>
              <a:t> </a:t>
            </a:r>
            <a:r>
              <a:rPr lang="en-US" b="1" dirty="0" err="1"/>
              <a:t>để</a:t>
            </a:r>
            <a:r>
              <a:rPr lang="en-US" b="1" dirty="0"/>
              <a:t> </a:t>
            </a:r>
            <a:r>
              <a:rPr lang="en-US" b="1" dirty="0" err="1"/>
              <a:t>bạn</a:t>
            </a:r>
            <a:r>
              <a:rPr lang="en-US" b="1" dirty="0"/>
              <a:t> </a:t>
            </a:r>
            <a:r>
              <a:rPr lang="en-US" b="1" dirty="0" err="1"/>
              <a:t>không</a:t>
            </a:r>
            <a:r>
              <a:rPr lang="en-US" b="1" dirty="0"/>
              <a:t> </a:t>
            </a:r>
            <a:r>
              <a:rPr lang="en-US" b="1" dirty="0" err="1"/>
              <a:t>bị</a:t>
            </a:r>
            <a:r>
              <a:rPr lang="en-US" b="1" dirty="0"/>
              <a:t> </a:t>
            </a:r>
            <a:r>
              <a:rPr lang="en-US" b="1" dirty="0" err="1"/>
              <a:t>bố</a:t>
            </a:r>
            <a:r>
              <a:rPr lang="en-US" b="1" dirty="0"/>
              <a:t> </a:t>
            </a:r>
            <a:r>
              <a:rPr lang="en-US" b="1" dirty="0" err="1"/>
              <a:t>đánh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doạ</a:t>
            </a:r>
            <a:r>
              <a:rPr lang="en-US" b="1" dirty="0"/>
              <a:t> </a:t>
            </a:r>
            <a:r>
              <a:rPr lang="en-US" b="1" dirty="0" err="1"/>
              <a:t>cho</a:t>
            </a:r>
            <a:r>
              <a:rPr lang="en-US" b="1" dirty="0"/>
              <a:t> </a:t>
            </a:r>
            <a:r>
              <a:rPr lang="en-US" b="1" dirty="0" err="1"/>
              <a:t>nghỉ</a:t>
            </a:r>
            <a:r>
              <a:rPr lang="en-US" b="1" dirty="0"/>
              <a:t> </a:t>
            </a:r>
            <a:r>
              <a:rPr lang="en-US" b="1" dirty="0" err="1"/>
              <a:t>học</a:t>
            </a:r>
            <a:r>
              <a:rPr lang="en-US" b="1" dirty="0"/>
              <a:t>. </a:t>
            </a:r>
          </a:p>
        </p:txBody>
      </p:sp>
      <p:sp>
        <p:nvSpPr>
          <p:cNvPr id="12" name="Rectangle 19"/>
          <p:cNvSpPr/>
          <p:nvPr/>
        </p:nvSpPr>
        <p:spPr>
          <a:xfrm rot="286156">
            <a:off x="2157632" y="1810274"/>
            <a:ext cx="1086849" cy="992140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DB6AEA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Rectangle 19"/>
          <p:cNvSpPr/>
          <p:nvPr/>
        </p:nvSpPr>
        <p:spPr>
          <a:xfrm rot="21345731">
            <a:off x="1939923" y="5120596"/>
            <a:ext cx="1149350" cy="1000125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5E27F9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Title 7"/>
          <p:cNvSpPr txBox="1">
            <a:spLocks/>
          </p:cNvSpPr>
          <p:nvPr/>
        </p:nvSpPr>
        <p:spPr bwMode="auto">
          <a:xfrm>
            <a:off x="3345013" y="5448024"/>
            <a:ext cx="86661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</a:rPr>
              <a:t>* </a:t>
            </a:r>
            <a:r>
              <a:rPr lang="en-US" altLang="en-US" sz="2800" b="1" dirty="0" err="1">
                <a:solidFill>
                  <a:srgbClr val="0000FF"/>
                </a:solidFill>
              </a:rPr>
              <a:t>Báo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cáo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vào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tiết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học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3508374" y="552767"/>
            <a:ext cx="850281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defRPr/>
            </a:pPr>
            <a:r>
              <a:rPr lang="pt-B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Trao đổi, thống nhất nội dung, hình thức thực hiện nhiệm vụ.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17" name="Picture 4" descr="Hướng dẫn cách tổ chức trò chơi thả đỉa ba ba trẻ e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00" b="90000" l="10000" r="90000">
                        <a14:foregroundMark x1="28875" y1="44750" x2="26000" y2="71500"/>
                        <a14:foregroundMark x1="66500" y1="66750" x2="66500" y2="66750"/>
                        <a14:foregroundMark x1="80500" y1="65000" x2="80500" y2="65000"/>
                        <a14:foregroundMark x1="61250" y1="29750" x2="61250" y2="29750"/>
                        <a14:foregroundMark x1="61375" y1="41500" x2="64250" y2="33750"/>
                        <a14:foregroundMark x1="60625" y1="21500" x2="60625" y2="21500"/>
                        <a14:foregroundMark x1="62250" y1="30500" x2="62250" y2="30500"/>
                        <a14:foregroundMark x1="57500" y1="30500" x2="57500" y2="30500"/>
                        <a14:foregroundMark x1="41125" y1="8250" x2="41125" y2="8250"/>
                        <a14:foregroundMark x1="46125" y1="22750" x2="46125" y2="22750"/>
                        <a14:foregroundMark x1="45500" y1="20750" x2="45500" y2="20750"/>
                        <a14:foregroundMark x1="67375" y1="42750" x2="67375" y2="42750"/>
                        <a14:foregroundMark x1="66750" y1="27750" x2="66750" y2="27750"/>
                        <a14:foregroundMark x1="63875" y1="25750" x2="63875" y2="25750"/>
                        <a14:foregroundMark x1="64625" y1="38750" x2="64625" y2="38750"/>
                        <a14:foregroundMark x1="65625" y1="85500" x2="65625" y2="85500"/>
                        <a14:foregroundMark x1="61625" y1="85500" x2="61625" y2="85500"/>
                        <a14:foregroundMark x1="34375" y1="83000" x2="34375" y2="83000"/>
                        <a14:foregroundMark x1="42500" y1="2000" x2="42500" y2="2000"/>
                        <a14:foregroundMark x1="66875" y1="56250" x2="66875" y2="56250"/>
                        <a14:foregroundMark x1="64625" y1="72000" x2="64625" y2="72000"/>
                        <a14:foregroundMark x1="63500" y1="81000" x2="63500" y2="81000"/>
                        <a14:foregroundMark x1="60625" y1="85750" x2="60625" y2="85750"/>
                        <a14:foregroundMark x1="64875" y1="87750" x2="64875" y2="87750"/>
                        <a14:foregroundMark x1="35750" y1="83000" x2="35750" y2="83000"/>
                        <a14:foregroundMark x1="62375" y1="73250" x2="62375" y2="73250"/>
                        <a14:foregroundMark x1="18250" y1="70000" x2="18250" y2="7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715" y="5590170"/>
            <a:ext cx="2535660" cy="126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524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35"/>
    </mc:Choice>
    <mc:Fallback xmlns="">
      <p:transition spd="slow" advTm="4553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254" y="120204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375608" y="1295553"/>
            <a:ext cx="175240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Hoạt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2:</a:t>
            </a:r>
          </a:p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Khám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phá</a:t>
            </a:r>
            <a:endParaRPr lang="zh-CN" altLang="en-US" sz="2000" b="1" dirty="0">
              <a:solidFill>
                <a:srgbClr val="2C3A37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02" y="2858695"/>
            <a:ext cx="2469476" cy="3624038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3989814" y="1419225"/>
            <a:ext cx="947935" cy="928481"/>
            <a:chOff x="3620985" y="1717006"/>
            <a:chExt cx="1010329" cy="989595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3850086" y="1742071"/>
              <a:ext cx="55015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1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988887" y="3245543"/>
            <a:ext cx="947935" cy="1035239"/>
            <a:chOff x="3619997" y="2561289"/>
            <a:chExt cx="1010329" cy="1103378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997" y="2561289"/>
              <a:ext cx="1010329" cy="989595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3850086" y="2680561"/>
              <a:ext cx="577820" cy="984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2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4910085" y="3066970"/>
            <a:ext cx="612956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6DD00"/>
                </a:solidFill>
              </a:rPr>
              <a:t>Tìm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hiểu</a:t>
            </a:r>
            <a:r>
              <a:rPr lang="en-US" sz="3200" b="1" dirty="0">
                <a:solidFill>
                  <a:srgbClr val="F6DD00"/>
                </a:solidFill>
              </a:rPr>
              <a:t> ý </a:t>
            </a:r>
            <a:r>
              <a:rPr lang="en-US" sz="3200" b="1" dirty="0" err="1">
                <a:solidFill>
                  <a:srgbClr val="F6DD00"/>
                </a:solidFill>
              </a:rPr>
              <a:t>nghĩa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của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F6DD00"/>
                </a:solidFill>
              </a:rPr>
              <a:t>và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thực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hiện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endParaRPr lang="zh-CN" altLang="en-US" sz="3200" b="1" dirty="0">
              <a:solidFill>
                <a:srgbClr val="F6DD00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021010" y="1604761"/>
            <a:ext cx="588930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6DD00"/>
                </a:solidFill>
              </a:rPr>
              <a:t>Tìm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hiểu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các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nhóm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cơ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bản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F6DD00"/>
                </a:solidFill>
              </a:rPr>
              <a:t>của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endParaRPr lang="zh-CN" altLang="en-US" sz="3200" dirty="0">
              <a:solidFill>
                <a:srgbClr val="F6DD00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434" y="3730255"/>
            <a:ext cx="2489913" cy="267497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1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441905" y="1327758"/>
            <a:ext cx="1752403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Hoạt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2:</a:t>
            </a:r>
          </a:p>
          <a:p>
            <a:pPr algn="ctr"/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Khám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phá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  <a:p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811368" y="1479654"/>
            <a:ext cx="1361782" cy="1333835"/>
            <a:chOff x="3620985" y="1717006"/>
            <a:chExt cx="1010329" cy="989595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3876896" y="1766530"/>
              <a:ext cx="498553" cy="890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1</a:t>
              </a:r>
              <a:endParaRPr lang="zh-CN" altLang="en-US" sz="72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3" name="矩形 50"/>
          <p:cNvSpPr/>
          <p:nvPr/>
        </p:nvSpPr>
        <p:spPr>
          <a:xfrm>
            <a:off x="5085173" y="1607963"/>
            <a:ext cx="588930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6DD00"/>
                </a:solidFill>
              </a:rPr>
              <a:t>Tìm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hiểu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các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nhóm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cơ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bản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F6DD00"/>
                </a:solidFill>
              </a:rPr>
              <a:t>của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endParaRPr lang="zh-CN" altLang="en-US" sz="3200" dirty="0">
              <a:solidFill>
                <a:srgbClr val="F6DD00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14" name="图片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269" y="2635635"/>
            <a:ext cx="2469476" cy="362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5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360安全浏览器下载\六一\Nipic_2531170_60e991fb751d3f8f\Nipic_2531170_20140501162158900000 [转换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777" y="1287995"/>
            <a:ext cx="2073175" cy="201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89"/>
          <p:cNvSpPr>
            <a:spLocks noChangeArrowheads="1"/>
          </p:cNvSpPr>
          <p:nvPr/>
        </p:nvSpPr>
        <p:spPr bwMode="auto">
          <a:xfrm>
            <a:off x="-374690" y="1975858"/>
            <a:ext cx="2667000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altLang="zh-CN" sz="2200" b="1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Hoạt</a:t>
            </a:r>
            <a:r>
              <a:rPr lang="en-US" altLang="zh-CN" sz="22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200" b="1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động</a:t>
            </a:r>
            <a:endParaRPr lang="en-US" altLang="zh-CN" sz="2200" b="1" kern="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algn="ctr">
              <a:defRPr/>
            </a:pPr>
            <a:r>
              <a:rPr lang="en-US" altLang="zh-CN" sz="22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200" b="1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nhóm</a:t>
            </a:r>
            <a:endParaRPr lang="en-US" altLang="zh-CN" sz="2200" b="1" kern="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0" y="61965"/>
            <a:ext cx="4046141" cy="122603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 fromWordArt="1">
            <a:prstTxWarp prst="textPlain">
              <a:avLst>
                <a:gd name="adj" fmla="val 49875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3 Arima Madurai Black" panose="00000A00000000000000" pitchFamily="2" charset="0"/>
                <a:ea typeface="Verdana" panose="020B0604030504040204" pitchFamily="34" charset="0"/>
                <a:cs typeface="#9Slide03 Arima Madurai Black" panose="00000A00000000000000" pitchFamily="2" charset="0"/>
              </a:rPr>
              <a:t>Kỹ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3 Arima Madurai Black" panose="00000A00000000000000" pitchFamily="2" charset="0"/>
                <a:ea typeface="Verdan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3 Arima Madurai Black" panose="00000A00000000000000" pitchFamily="2" charset="0"/>
                <a:ea typeface="Verdana" panose="020B0604030504040204" pitchFamily="34" charset="0"/>
                <a:cs typeface="#9Slide03 Arima Madurai Black" panose="00000A00000000000000" pitchFamily="2" charset="0"/>
              </a:rPr>
              <a:t>thuật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latin typeface="#9Slide03 Arima Madurai Black" panose="00000A00000000000000" pitchFamily="2" charset="0"/>
              <a:ea typeface="Verdana" panose="020B0604030504040204" pitchFamily="34" charset="0"/>
              <a:cs typeface="#9Slide03 Arima Madurai Black" panose="00000A00000000000000" pitchFamily="2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3 Arima Madurai Black" panose="00000A00000000000000" pitchFamily="2" charset="0"/>
                <a:ea typeface="Verdana" panose="020B0604030504040204" pitchFamily="34" charset="0"/>
                <a:cs typeface="#9Slide03 Arima Madurai Black" panose="00000A00000000000000" pitchFamily="2" charset="0"/>
              </a:rPr>
              <a:t>“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3 Arima Madurai Black" panose="00000A00000000000000" pitchFamily="2" charset="0"/>
                <a:ea typeface="Verdana" panose="020B0604030504040204" pitchFamily="34" charset="0"/>
                <a:cs typeface="#9Slide03 Arima Madurai Black" panose="00000A00000000000000" pitchFamily="2" charset="0"/>
              </a:rPr>
              <a:t>Think- Pair- Share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3 Arima Madurai Black" panose="00000A00000000000000" pitchFamily="2" charset="0"/>
                <a:ea typeface="Verdana" panose="020B0604030504040204" pitchFamily="34" charset="0"/>
                <a:cs typeface="#9Slide03 Arima Madurai Black" panose="00000A00000000000000" pitchFamily="2" charset="0"/>
              </a:rPr>
              <a:t>"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3 Arima Madurai Black" panose="00000A00000000000000" pitchFamily="2" charset="0"/>
                <a:ea typeface="Verdana" panose="020B0604030504040204" pitchFamily="34" charset="0"/>
                <a:cs typeface="#9Slide03 Arima Madurai Black" panose="00000A00000000000000" pitchFamily="2" charset="0"/>
              </a:rPr>
              <a:t>  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latin typeface="#9Slide03 Arima Madurai Black" panose="00000A00000000000000" pitchFamily="2" charset="0"/>
              <a:ea typeface="Verdana" panose="020B0604030504040204" pitchFamily="34" charset="0"/>
              <a:cs typeface="#9Slide03 Arima Madurai Black" panose="00000A00000000000000" pitchFamily="2" charset="0"/>
            </a:endParaRPr>
          </a:p>
        </p:txBody>
      </p:sp>
      <p:sp>
        <p:nvSpPr>
          <p:cNvPr id="5" name="Text Box 33"/>
          <p:cNvSpPr txBox="1">
            <a:spLocks noChangeArrowheads="1"/>
          </p:cNvSpPr>
          <p:nvPr/>
        </p:nvSpPr>
        <p:spPr bwMode="auto">
          <a:xfrm>
            <a:off x="4308529" y="61965"/>
            <a:ext cx="7883472" cy="1649682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200" dirty="0" err="1"/>
              <a:t>Thời</a:t>
            </a:r>
            <a:r>
              <a:rPr lang="en-US" sz="2200" dirty="0"/>
              <a:t> </a:t>
            </a:r>
            <a:r>
              <a:rPr lang="en-US" sz="2200" dirty="0" err="1"/>
              <a:t>gian</a:t>
            </a:r>
            <a:r>
              <a:rPr lang="en-US" sz="2200" dirty="0"/>
              <a:t>: 5 </a:t>
            </a:r>
            <a:r>
              <a:rPr lang="en-US" sz="2200" dirty="0" err="1"/>
              <a:t>phút</a:t>
            </a:r>
            <a:r>
              <a:rPr lang="en-US" sz="2200" dirty="0"/>
              <a:t>:</a:t>
            </a:r>
          </a:p>
          <a:p>
            <a:pPr>
              <a:buNone/>
            </a:pPr>
            <a:r>
              <a:rPr lang="en-US" sz="2200" dirty="0"/>
              <a:t>- </a:t>
            </a:r>
            <a:r>
              <a:rPr lang="en-US" sz="2200" dirty="0" err="1"/>
              <a:t>Bước</a:t>
            </a:r>
            <a:r>
              <a:rPr lang="en-US" sz="2200" dirty="0"/>
              <a:t> 1: </a:t>
            </a:r>
            <a:r>
              <a:rPr lang="en-US" sz="2200" dirty="0" err="1"/>
              <a:t>Hoạt</a:t>
            </a:r>
            <a:r>
              <a:rPr lang="en-US" sz="2200" dirty="0"/>
              <a:t> </a:t>
            </a:r>
            <a:r>
              <a:rPr lang="en-US" sz="2200" dirty="0" err="1"/>
              <a:t>động</a:t>
            </a:r>
            <a:r>
              <a:rPr lang="en-US" sz="2200" dirty="0"/>
              <a:t> </a:t>
            </a:r>
            <a:r>
              <a:rPr lang="en-US" sz="2200" dirty="0" err="1"/>
              <a:t>cá</a:t>
            </a:r>
            <a:r>
              <a:rPr lang="en-US" sz="2200" dirty="0"/>
              <a:t> </a:t>
            </a:r>
            <a:r>
              <a:rPr lang="en-US" sz="2200" dirty="0" err="1"/>
              <a:t>nhân</a:t>
            </a:r>
            <a:r>
              <a:rPr lang="en-US" sz="2200" dirty="0"/>
              <a:t>.</a:t>
            </a:r>
          </a:p>
          <a:p>
            <a:pPr>
              <a:buNone/>
            </a:pPr>
            <a:r>
              <a:rPr lang="en-US" sz="2200" dirty="0"/>
              <a:t>- </a:t>
            </a:r>
            <a:r>
              <a:rPr lang="en-US" sz="2200" dirty="0" err="1"/>
              <a:t>Bước</a:t>
            </a:r>
            <a:r>
              <a:rPr lang="en-US" sz="2200" dirty="0"/>
              <a:t> 2: </a:t>
            </a:r>
            <a:r>
              <a:rPr lang="en-US" sz="2200" dirty="0" err="1"/>
              <a:t>Hoạt</a:t>
            </a:r>
            <a:r>
              <a:rPr lang="en-US" sz="2200" dirty="0"/>
              <a:t> </a:t>
            </a:r>
            <a:r>
              <a:rPr lang="en-US" sz="2200" dirty="0" err="1"/>
              <a:t>động</a:t>
            </a:r>
            <a:r>
              <a:rPr lang="en-US" sz="2200" dirty="0"/>
              <a:t> </a:t>
            </a:r>
            <a:r>
              <a:rPr lang="en-US" sz="2200" dirty="0" err="1"/>
              <a:t>cặp</a:t>
            </a:r>
            <a:r>
              <a:rPr lang="en-US" sz="2200" dirty="0"/>
              <a:t> </a:t>
            </a:r>
            <a:r>
              <a:rPr lang="en-US" sz="2200" dirty="0" err="1"/>
              <a:t>đôi</a:t>
            </a:r>
            <a:endParaRPr lang="en-US" sz="2200" dirty="0"/>
          </a:p>
          <a:p>
            <a:pPr>
              <a:buNone/>
            </a:pPr>
            <a:r>
              <a:rPr lang="en-US" sz="2200" dirty="0"/>
              <a:t>- </a:t>
            </a:r>
            <a:r>
              <a:rPr lang="en-US" sz="2200" dirty="0" err="1"/>
              <a:t>Bước</a:t>
            </a:r>
            <a:r>
              <a:rPr lang="en-US" sz="2200" dirty="0"/>
              <a:t> 3: </a:t>
            </a:r>
            <a:r>
              <a:rPr lang="en-US" sz="2200" dirty="0" err="1"/>
              <a:t>Cử</a:t>
            </a:r>
            <a:r>
              <a:rPr lang="en-US" sz="2200" dirty="0"/>
              <a:t> </a:t>
            </a:r>
            <a:r>
              <a:rPr lang="en-US" sz="2200" dirty="0" err="1"/>
              <a:t>đại</a:t>
            </a:r>
            <a:r>
              <a:rPr lang="en-US" sz="2200" dirty="0"/>
              <a:t> </a:t>
            </a:r>
            <a:r>
              <a:rPr lang="en-US" sz="2200" dirty="0" err="1"/>
              <a:t>diện</a:t>
            </a:r>
            <a:r>
              <a:rPr lang="en-US" sz="2200" dirty="0"/>
              <a:t> chia </a:t>
            </a:r>
            <a:r>
              <a:rPr lang="en-US" sz="2200" dirty="0" err="1"/>
              <a:t>sẻ</a:t>
            </a:r>
            <a:r>
              <a:rPr lang="en-US" sz="2200" dirty="0"/>
              <a:t> </a:t>
            </a:r>
            <a:r>
              <a:rPr lang="en-US" sz="2200" dirty="0" err="1"/>
              <a:t>trước</a:t>
            </a:r>
            <a:r>
              <a:rPr lang="en-US" sz="2200" dirty="0"/>
              <a:t> </a:t>
            </a:r>
            <a:r>
              <a:rPr lang="en-US" sz="2200" dirty="0" err="1"/>
              <a:t>lớp</a:t>
            </a:r>
            <a:r>
              <a:rPr lang="en-US" sz="22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995398" y="1663782"/>
            <a:ext cx="1019660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20/11?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6403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64" y="3119985"/>
            <a:ext cx="3046137" cy="328045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822872" y="1637723"/>
            <a:ext cx="8426141" cy="4423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3196798" y="841057"/>
            <a:ext cx="8085968" cy="1320575"/>
            <a:chOff x="2237048" y="1058849"/>
            <a:chExt cx="2352344" cy="485969"/>
          </a:xfrm>
          <a:solidFill>
            <a:schemeClr val="bg1">
              <a:lumMod val="95000"/>
              <a:alpha val="69000"/>
            </a:schemeClr>
          </a:solidFill>
        </p:grpSpPr>
        <p:sp>
          <p:nvSpPr>
            <p:cNvPr id="28" name="矩形 27"/>
            <p:cNvSpPr/>
            <p:nvPr/>
          </p:nvSpPr>
          <p:spPr>
            <a:xfrm rot="18455707">
              <a:off x="2070369" y="1225528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 rot="2296509">
              <a:off x="4103423" y="1185342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869365" y="1663474"/>
            <a:ext cx="836230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Do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nhằm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71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22872" y="1637723"/>
            <a:ext cx="8426141" cy="4423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3196798" y="841057"/>
            <a:ext cx="8085968" cy="1320575"/>
            <a:chOff x="2237048" y="1058849"/>
            <a:chExt cx="2352344" cy="485969"/>
          </a:xfrm>
          <a:solidFill>
            <a:schemeClr val="bg1">
              <a:lumMod val="95000"/>
              <a:alpha val="69000"/>
            </a:schemeClr>
          </a:solidFill>
        </p:grpSpPr>
        <p:sp>
          <p:nvSpPr>
            <p:cNvPr id="28" name="矩形 27"/>
            <p:cNvSpPr/>
            <p:nvPr/>
          </p:nvSpPr>
          <p:spPr>
            <a:xfrm rot="18455707">
              <a:off x="2070369" y="1225528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 rot="2296509">
              <a:off x="4103423" y="1185342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869366" y="1678969"/>
            <a:ext cx="81964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xâm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nớt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xâm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lạm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... Do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81" y="3110277"/>
            <a:ext cx="3133488" cy="316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1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22872" y="1637723"/>
            <a:ext cx="8426141" cy="4423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3196798" y="841057"/>
            <a:ext cx="8085968" cy="1320575"/>
            <a:chOff x="2237048" y="1058849"/>
            <a:chExt cx="2352344" cy="485969"/>
          </a:xfrm>
          <a:solidFill>
            <a:schemeClr val="bg1">
              <a:lumMod val="95000"/>
              <a:alpha val="69000"/>
            </a:schemeClr>
          </a:solidFill>
        </p:grpSpPr>
        <p:sp>
          <p:nvSpPr>
            <p:cNvPr id="28" name="矩形 27"/>
            <p:cNvSpPr/>
            <p:nvPr/>
          </p:nvSpPr>
          <p:spPr>
            <a:xfrm rot="18455707">
              <a:off x="2070369" y="1225528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 rot="2296509">
              <a:off x="4103423" y="1185342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869366" y="1678969"/>
            <a:ext cx="81964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khiếu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tuệ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95" y="2779072"/>
            <a:ext cx="2675072" cy="368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6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22872" y="1637723"/>
            <a:ext cx="8426141" cy="4423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3196798" y="841057"/>
            <a:ext cx="8085968" cy="1320575"/>
            <a:chOff x="2237048" y="1058849"/>
            <a:chExt cx="2352344" cy="485969"/>
          </a:xfrm>
          <a:solidFill>
            <a:schemeClr val="bg1">
              <a:lumMod val="95000"/>
              <a:alpha val="69000"/>
            </a:schemeClr>
          </a:solidFill>
        </p:grpSpPr>
        <p:sp>
          <p:nvSpPr>
            <p:cNvPr id="28" name="矩形 27"/>
            <p:cNvSpPr/>
            <p:nvPr/>
          </p:nvSpPr>
          <p:spPr>
            <a:xfrm rot="18455707">
              <a:off x="2070369" y="1225528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 rot="2296509">
              <a:off x="4103423" y="1185342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869366" y="1678969"/>
            <a:ext cx="81964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5090" y="4108732"/>
            <a:ext cx="1939881" cy="196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2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Kết thúc bài học"/>
  <p:tag name="ISPRING_SLIDE_INDENT_LEVEL" val="0"/>
  <p:tag name="GENSWF_ADVANCE_TIME" val="45.535"/>
  <p:tag name="TIMING" val="|10.113|15.564"/>
  <p:tag name="ISPRING_SLIDE_ID_2" val="{6BAF4117-4235-48E1-B80A-983247CDB7D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1400</Words>
  <Application>Microsoft Office PowerPoint</Application>
  <PresentationFormat>Widescreen</PresentationFormat>
  <Paragraphs>139</Paragraphs>
  <Slides>20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微软雅黑</vt:lpstr>
      <vt:lpstr>#9Slide03 Arima Madurai Black</vt:lpstr>
      <vt:lpstr>#9Slide07 Marbelia Regular</vt:lpstr>
      <vt:lpstr>.VnTime</vt:lpstr>
      <vt:lpstr>Arial</vt:lpstr>
      <vt:lpstr>Calibri</vt:lpstr>
      <vt:lpstr>Calibri Light</vt:lpstr>
      <vt:lpstr>等线</vt:lpstr>
      <vt:lpstr>Times New Roman</vt:lpstr>
      <vt:lpstr>Verdana</vt:lpstr>
      <vt:lpstr>方正少儿简体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2021-07-17T13:49:39Z</dcterms:created>
  <dcterms:modified xsi:type="dcterms:W3CDTF">2021-07-19T16:24:42Z</dcterms:modified>
</cp:coreProperties>
</file>